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3" r:id="rId7"/>
    <p:sldId id="264" r:id="rId8"/>
    <p:sldId id="266" r:id="rId9"/>
    <p:sldId id="268"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46D016-BE86-421B-BA63-229656E83823}">
          <p14:sldIdLst/>
        </p14:section>
        <p14:section name="Home" id="{B676423B-E24F-45E9-8EE0-5A913B908F8F}">
          <p14:sldIdLst>
            <p14:sldId id="256"/>
          </p14:sldIdLst>
        </p14:section>
        <p14:section name="Developer" id="{4EE2BCA3-F3E2-448A-9DE8-799B109F64DA}">
          <p14:sldIdLst>
            <p14:sldId id="257"/>
            <p14:sldId id="258"/>
          </p14:sldIdLst>
        </p14:section>
        <p14:section name="Developer_db and Flask" id="{11569D0F-B036-4A10-94CC-7020D5F15590}">
          <p14:sldIdLst>
            <p14:sldId id="259"/>
            <p14:sldId id="260"/>
          </p14:sldIdLst>
        </p14:section>
        <p14:section name="JS" id="{2C9900E6-2564-4BFE-8B8D-DD37983EB98E}">
          <p14:sldIdLst>
            <p14:sldId id="263"/>
            <p14:sldId id="264"/>
            <p14:sldId id="266"/>
          </p14:sldIdLst>
        </p14:section>
        <p14:section name="Analysis" id="{692DB9A8-174A-4DC5-9373-A051947298B8}">
          <p14:sldIdLst>
            <p14:sldId id="268"/>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32" autoAdjust="0"/>
  </p:normalViewPr>
  <p:slideViewPr>
    <p:cSldViewPr snapToGrid="0">
      <p:cViewPr>
        <p:scale>
          <a:sx n="107" d="100"/>
          <a:sy n="107" d="100"/>
        </p:scale>
        <p:origin x="1027" y="230"/>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A2FE8-8F3F-431B-8FA8-56A026410B8F}"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AF981-DE08-4AE9-813A-0D2B17E7840F}" type="slidenum">
              <a:rPr lang="en-US" smtClean="0"/>
              <a:t>‹#›</a:t>
            </a:fld>
            <a:endParaRPr lang="en-US"/>
          </a:p>
        </p:txBody>
      </p:sp>
    </p:spTree>
    <p:extLst>
      <p:ext uri="{BB962C8B-B14F-4D97-AF65-F5344CB8AC3E}">
        <p14:creationId xmlns:p14="http://schemas.microsoft.com/office/powerpoint/2010/main" val="108560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9</a:t>
            </a:fld>
            <a:endParaRPr lang="en-US"/>
          </a:p>
        </p:txBody>
      </p:sp>
    </p:spTree>
    <p:extLst>
      <p:ext uri="{BB962C8B-B14F-4D97-AF65-F5344CB8AC3E}">
        <p14:creationId xmlns:p14="http://schemas.microsoft.com/office/powerpoint/2010/main" val="108572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E82-E758-488C-95AD-E51CC4DC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AE9A9B-6997-423C-B489-B17AF6068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B9BD1-1C33-4A2D-A594-9B2A9796F984}"/>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34D487A1-4B6A-47E6-A7EE-EE29EDA3E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F131B-1F45-4ACF-888D-13A753E1DD62}"/>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0960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8B9E-EB4D-434C-923A-72A0A77769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EBBB8-645B-4432-B5FE-35820BF0FA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C10F9-E754-4B4A-9D31-AC4C5455D860}"/>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4017C59F-384E-4E10-883B-35BA1642F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010E0-D1E4-4E1A-9498-57130EC3272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48988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CC847-1FB1-47CC-95B0-BE1936FBAB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38C6C-DC74-4F6F-ADC5-A1F4AFDDE6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6863A-137B-4A62-88E0-7B69A707ED78}"/>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A019DF4E-B05A-46C1-83DD-B52FABA94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2F341-9976-43BF-980C-28765700113A}"/>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7893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F1D-E9F2-42A0-A4B7-14F476FE3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55423-4602-44BA-94AD-721BD17700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3617D-ECE9-4B00-9091-22B5357C1361}"/>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63090AE4-9DA7-44DD-8185-DFCEAC26A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76E59-B66D-4D0E-9A94-B738C3921CD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17616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30F-D5C9-4EF7-8221-4B134B14A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C6F2C-11D6-4641-BFE9-E83593927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2457-E2F5-4046-9E4F-5CC17279E7BD}"/>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D11A7B36-C66A-458B-A530-9E2F66C20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29A3D-E274-4214-946D-BDE29DB626B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35497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74C-8DE2-4A8F-BE4C-041388ED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4DA4C-39A3-47EC-B617-17E5E9EB5A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15408-1AAB-4351-83E6-A821477DA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00781F-FF51-4668-843A-EDBA622824F1}"/>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6" name="Footer Placeholder 5">
            <a:extLst>
              <a:ext uri="{FF2B5EF4-FFF2-40B4-BE49-F238E27FC236}">
                <a16:creationId xmlns:a16="http://schemas.microsoft.com/office/drawing/2014/main" id="{21E341AF-8A93-4640-92CA-B83266E74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8178B-FE23-4248-9945-DA059732029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99988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E2A-C88C-42B7-9EE3-0633369CD3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3B34AD-50FD-45E5-87FE-8600A5DDF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7FA0EB-41DB-4BE8-BFD2-C02A65E2C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CE176C-2753-472E-932E-1F7B480A0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4F039-6C1E-426E-8823-145082768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64AED-7C9F-4183-B725-885D2D5EA544}"/>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8" name="Footer Placeholder 7">
            <a:extLst>
              <a:ext uri="{FF2B5EF4-FFF2-40B4-BE49-F238E27FC236}">
                <a16:creationId xmlns:a16="http://schemas.microsoft.com/office/drawing/2014/main" id="{3D50B723-6350-434A-8956-01634DC97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6F813-FD5C-423F-9477-E6DE252A192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11752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939C-7854-4110-B355-53AA9F6CF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F3B2D-76BE-427B-B46C-3E231FF49169}"/>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4" name="Footer Placeholder 3">
            <a:extLst>
              <a:ext uri="{FF2B5EF4-FFF2-40B4-BE49-F238E27FC236}">
                <a16:creationId xmlns:a16="http://schemas.microsoft.com/office/drawing/2014/main" id="{3305362E-DC5D-4545-8AF4-C6A983C3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CDA67-17EF-46DD-A622-9BC1E5CD2455}"/>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22331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91EBE-E75A-4827-871E-CDCA096CB4B3}"/>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3" name="Footer Placeholder 2">
            <a:extLst>
              <a:ext uri="{FF2B5EF4-FFF2-40B4-BE49-F238E27FC236}">
                <a16:creationId xmlns:a16="http://schemas.microsoft.com/office/drawing/2014/main" id="{AD1E2C57-D55E-4BBC-9406-F413ECEF4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871E4-8FFC-4DDF-BDAF-02417235DF98}"/>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427884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812-DDCF-4970-A3E3-1CAA8B9EB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E9991-BAE5-4D34-816F-6C6FCDAE4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1F2C4-BCF0-4EA3-AFBA-AC4DAC616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013F7-A29B-4B84-B9F4-FEA7AE89F7D1}"/>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6" name="Footer Placeholder 5">
            <a:extLst>
              <a:ext uri="{FF2B5EF4-FFF2-40B4-BE49-F238E27FC236}">
                <a16:creationId xmlns:a16="http://schemas.microsoft.com/office/drawing/2014/main" id="{9E48DEF4-E2AD-48D5-B1CC-65DB76ECC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DF8C9-45EF-45AA-9C58-19F4603E7C11}"/>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99843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0881-02A4-4E30-B4E0-40541B885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25962-89EE-440F-AA5B-12B2EAE4E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F4C92-D57D-4664-99D9-C62CE18AB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3B07B-8386-4072-84E6-93B19A8509D5}"/>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6" name="Footer Placeholder 5">
            <a:extLst>
              <a:ext uri="{FF2B5EF4-FFF2-40B4-BE49-F238E27FC236}">
                <a16:creationId xmlns:a16="http://schemas.microsoft.com/office/drawing/2014/main" id="{4DBA3FD3-650D-42C3-92E2-8F8E0EA0D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81294-6D90-41F7-92DF-2886FB77B7E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64475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5B3CB-9152-4BB7-BAD5-71AEF196D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D1658-A062-485E-8958-0FACFF699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20D0-2929-45D1-8216-38485C30D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B7BAEA91-02B8-4677-9D95-72926D03B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9857E7-4E6B-4C6E-A7D9-8A0B189C8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7039C-3684-44C5-BE6B-B09A0192335B}" type="slidenum">
              <a:rPr lang="en-US" smtClean="0"/>
              <a:t>‹#›</a:t>
            </a:fld>
            <a:endParaRPr lang="en-US"/>
          </a:p>
        </p:txBody>
      </p:sp>
    </p:spTree>
    <p:extLst>
      <p:ext uri="{BB962C8B-B14F-4D97-AF65-F5344CB8AC3E}">
        <p14:creationId xmlns:p14="http://schemas.microsoft.com/office/powerpoint/2010/main" val="3444158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9.xml"/><Relationship Id="rId3" Type="http://schemas.openxmlformats.org/officeDocument/2006/relationships/image" Target="../media/image2.png"/><Relationship Id="rId7" Type="http://schemas.openxmlformats.org/officeDocument/2006/relationships/slide" Target="slide4.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slide" Target="slide6.xml"/><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4.sv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7.xml"/><Relationship Id="rId4" Type="http://schemas.openxmlformats.org/officeDocument/2006/relationships/image" Target="../media/image15.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image" Target="../media/image21.svg"/><Relationship Id="rId5" Type="http://schemas.openxmlformats.org/officeDocument/2006/relationships/image" Target="../media/image18.png"/><Relationship Id="rId10" Type="http://schemas.openxmlformats.org/officeDocument/2006/relationships/image" Target="../media/image20.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C6E8237B-533C-4621-AA77-D53E2FC13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9" y="-7037"/>
            <a:ext cx="12204509" cy="6865037"/>
          </a:xfrm>
          <a:prstGeom prst="rect">
            <a:avLst/>
          </a:prstGeom>
        </p:spPr>
      </p:pic>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C2507B21-297E-4330-A15B-675840E2ECDD}"/>
                  </a:ext>
                </a:extLst>
              </p:cNvPr>
              <p:cNvGraphicFramePr>
                <a:graphicFrameLocks noChangeAspect="1"/>
              </p:cNvGraphicFramePr>
              <p:nvPr>
                <p:extLst>
                  <p:ext uri="{D42A27DB-BD31-4B8C-83A1-F6EECF244321}">
                    <p14:modId xmlns:p14="http://schemas.microsoft.com/office/powerpoint/2010/main" val="1888064167"/>
                  </p:ext>
                </p:extLst>
              </p:nvPr>
            </p:nvGraphicFramePr>
            <p:xfrm>
              <a:off x="278823" y="4150922"/>
              <a:ext cx="3048000" cy="1714500"/>
            </p:xfrm>
            <a:graphic>
              <a:graphicData uri="http://schemas.microsoft.com/office/powerpoint/2016/sectionzoom">
                <psez:sectionZm>
                  <psez:sectionZmObj sectionId="{4EE2BCA3-F3E2-448A-9DE8-799B109F64DA}">
                    <psez:zmPr id="{2E7D7272-2E8D-45E5-9B82-47F988D53CA2}" transitionDur="1000" showBg="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C2507B21-297E-4330-A15B-675840E2ECDD}"/>
                  </a:ext>
                </a:extLst>
              </p:cNvPr>
              <p:cNvPicPr>
                <a:picLocks noGrp="1" noRot="1" noChangeAspect="1" noMove="1" noResize="1" noEditPoints="1" noAdjustHandles="1" noChangeArrowheads="1" noChangeShapeType="1"/>
              </p:cNvPicPr>
              <p:nvPr/>
            </p:nvPicPr>
            <p:blipFill>
              <a:blip r:embed="rId5"/>
              <a:stretch>
                <a:fillRect/>
              </a:stretch>
            </p:blipFill>
            <p:spPr>
              <a:xfrm>
                <a:off x="278823" y="415092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D0216EF4-DE17-4BC5-BF5D-E990E251BF28}"/>
                  </a:ext>
                </a:extLst>
              </p:cNvPr>
              <p:cNvGraphicFramePr>
                <a:graphicFrameLocks noChangeAspect="1"/>
              </p:cNvGraphicFramePr>
              <p:nvPr>
                <p:extLst>
                  <p:ext uri="{D42A27DB-BD31-4B8C-83A1-F6EECF244321}">
                    <p14:modId xmlns:p14="http://schemas.microsoft.com/office/powerpoint/2010/main" val="3222684522"/>
                  </p:ext>
                </p:extLst>
              </p:nvPr>
            </p:nvGraphicFramePr>
            <p:xfrm>
              <a:off x="1041529" y="1971564"/>
              <a:ext cx="4219662" cy="2373560"/>
            </p:xfrm>
            <a:graphic>
              <a:graphicData uri="http://schemas.microsoft.com/office/powerpoint/2016/sectionzoom">
                <psez:sectionZm>
                  <psez:sectionZmObj sectionId="{11569D0F-B036-4A10-94CC-7020D5F15590}">
                    <psez:zmPr id="{57F03C71-02AF-4CF9-940E-86D3DD43907A}" transitionDur="1000" showBg="0">
                      <p166:blipFill xmlns:p166="http://schemas.microsoft.com/office/powerpoint/2016/6/main">
                        <a:blip r:embed="rId6"/>
                        <a:stretch>
                          <a:fillRect/>
                        </a:stretch>
                      </p166:blipFill>
                      <p166:spPr xmlns:p166="http://schemas.microsoft.com/office/powerpoint/2016/6/main">
                        <a:xfrm>
                          <a:off x="0" y="0"/>
                          <a:ext cx="4219662" cy="2373560"/>
                        </a:xfrm>
                        <a:prstGeom prst="rect">
                          <a:avLst/>
                        </a:prstGeom>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D0216EF4-DE17-4BC5-BF5D-E990E251BF28}"/>
                  </a:ext>
                </a:extLst>
              </p:cNvPr>
              <p:cNvPicPr>
                <a:picLocks noGrp="1" noRot="1" noChangeAspect="1" noMove="1" noResize="1" noEditPoints="1" noAdjustHandles="1" noChangeArrowheads="1" noChangeShapeType="1"/>
              </p:cNvPicPr>
              <p:nvPr/>
            </p:nvPicPr>
            <p:blipFill>
              <a:blip r:embed="rId8"/>
              <a:stretch>
                <a:fillRect/>
              </a:stretch>
            </p:blipFill>
            <p:spPr>
              <a:xfrm>
                <a:off x="1041529" y="1971564"/>
                <a:ext cx="4219662" cy="237356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047F26E5-79F0-47AE-86EA-757953A14CA8}"/>
                  </a:ext>
                </a:extLst>
              </p:cNvPr>
              <p:cNvGraphicFramePr>
                <a:graphicFrameLocks noChangeAspect="1"/>
              </p:cNvGraphicFramePr>
              <p:nvPr>
                <p:extLst>
                  <p:ext uri="{D42A27DB-BD31-4B8C-83A1-F6EECF244321}">
                    <p14:modId xmlns:p14="http://schemas.microsoft.com/office/powerpoint/2010/main" val="2264923816"/>
                  </p:ext>
                </p:extLst>
              </p:nvPr>
            </p:nvGraphicFramePr>
            <p:xfrm>
              <a:off x="4438067" y="2877663"/>
              <a:ext cx="3323359" cy="3323359"/>
            </p:xfrm>
            <a:graphic>
              <a:graphicData uri="http://schemas.microsoft.com/office/powerpoint/2016/sectionzoom">
                <psez:sectionZm>
                  <psez:sectionZmObj sectionId="{2C9900E6-2564-4BFE-8B8D-DD37983EB98E}">
                    <psez:zmPr id="{9722ED34-1344-4FFB-A765-C0C32D21E5AF}"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3323359" cy="3323359"/>
                        </a:xfrm>
                        <a:prstGeom prst="rect">
                          <a:avLst/>
                        </a:prstGeom>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047F26E5-79F0-47AE-86EA-757953A14CA8}"/>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438067" y="2877663"/>
                <a:ext cx="3323359" cy="332335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A042CBD4-4F8B-4F89-B714-3E752A0981AF}"/>
                  </a:ext>
                </a:extLst>
              </p:cNvPr>
              <p:cNvGraphicFramePr>
                <a:graphicFrameLocks noChangeAspect="1"/>
              </p:cNvGraphicFramePr>
              <p:nvPr>
                <p:extLst>
                  <p:ext uri="{D42A27DB-BD31-4B8C-83A1-F6EECF244321}">
                    <p14:modId xmlns:p14="http://schemas.microsoft.com/office/powerpoint/2010/main" val="2848050357"/>
                  </p:ext>
                </p:extLst>
              </p:nvPr>
            </p:nvGraphicFramePr>
            <p:xfrm>
              <a:off x="7533057" y="1216310"/>
              <a:ext cx="2525343" cy="2525343"/>
            </p:xfrm>
            <a:graphic>
              <a:graphicData uri="http://schemas.microsoft.com/office/powerpoint/2016/sectionzoom">
                <psez:sectionZm>
                  <psez:sectionZmObj sectionId="{692DB9A8-174A-4DC5-9373-A051947298B8}">
                    <psez:zmPr id="{4E0943B0-47B4-4159-90F0-77658F505AF0}"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525343" cy="2525343"/>
                        </a:xfrm>
                        <a:prstGeom prst="rect">
                          <a:avLst/>
                        </a:prstGeom>
                      </p166:spPr>
                    </psez:zmPr>
                  </psez:sectionZmObj>
                </psez:sectionZm>
              </a:graphicData>
            </a:graphic>
          </p:graphicFrame>
        </mc:Choice>
        <mc:Fallback xmlns="">
          <p:pic>
            <p:nvPicPr>
              <p:cNvPr id="15" name="Section Zoom 14">
                <a:hlinkClick r:id="rId13" action="ppaction://hlinksldjump"/>
                <a:extLst>
                  <a:ext uri="{FF2B5EF4-FFF2-40B4-BE49-F238E27FC236}">
                    <a16:creationId xmlns:a16="http://schemas.microsoft.com/office/drawing/2014/main" id="{A042CBD4-4F8B-4F89-B714-3E752A0981AF}"/>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7533057" y="1216310"/>
                <a:ext cx="2525343" cy="2525343"/>
              </a:xfrm>
              <a:prstGeom prst="rect">
                <a:avLst/>
              </a:prstGeom>
            </p:spPr>
          </p:pic>
        </mc:Fallback>
      </mc:AlternateContent>
    </p:spTree>
    <p:extLst>
      <p:ext uri="{BB962C8B-B14F-4D97-AF65-F5344CB8AC3E}">
        <p14:creationId xmlns:p14="http://schemas.microsoft.com/office/powerpoint/2010/main" val="425185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6839673" cy="3666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What?</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The project aimed at building interactive charts showing relationship between Development Type, Programming Languages used, Compensation of respondents converted to USD and the Job satisfaction.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59333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8" y="1116775"/>
            <a:ext cx="5537894" cy="417084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Results?</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lvl="0"/>
            <a:r>
              <a:rPr lang="en-US" sz="2400" dirty="0">
                <a:solidFill>
                  <a:prstClr val="white"/>
                </a:solidFill>
                <a:latin typeface="Bahnschrift Light" panose="020B0502040204020203" pitchFamily="34" charset="0"/>
              </a:rPr>
              <a:t>The resulted tool is visually pleasant and easy to use. By just clicking on the specific parts of the charts the user can get idea on which languages are most popular in a specific domain and most common compensations. Information about job satisfaction relative to the compensation is made available to user in a boxplot chart. All this can be filtered by country which is available to user as drop-down menu.</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2" name="dc.js - Dimensional Charting Javascript Library - Google Chrome 2020-04-26 18-28-26">
            <a:hlinkClick r:id="" action="ppaction://media"/>
            <a:extLst>
              <a:ext uri="{FF2B5EF4-FFF2-40B4-BE49-F238E27FC236}">
                <a16:creationId xmlns:a16="http://schemas.microsoft.com/office/drawing/2014/main" id="{B570F8A5-922E-4661-9749-CCB7D5BC59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1" t="14179" r="1322" b="4657"/>
          <a:stretch/>
        </p:blipFill>
        <p:spPr>
          <a:xfrm>
            <a:off x="5831174" y="1896256"/>
            <a:ext cx="6168452" cy="2773180"/>
          </a:xfrm>
          <a:prstGeom prst="rect">
            <a:avLst/>
          </a:prstGeom>
        </p:spPr>
      </p:pic>
    </p:spTree>
    <p:extLst>
      <p:ext uri="{BB962C8B-B14F-4D97-AF65-F5344CB8AC3E}">
        <p14:creationId xmlns:p14="http://schemas.microsoft.com/office/powerpoint/2010/main" val="35802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0208" y="1534206"/>
            <a:ext cx="2331584" cy="2331584"/>
          </a:xfrm>
          <a:prstGeom prst="rect">
            <a:avLst/>
          </a:prstGeom>
        </p:spPr>
      </p:pic>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E6F45254-8297-408B-AAA6-5F704A916A89}"/>
              </a:ext>
            </a:extLst>
          </p:cNvPr>
          <p:cNvSpPr txBox="1"/>
          <p:nvPr/>
        </p:nvSpPr>
        <p:spPr>
          <a:xfrm>
            <a:off x="3941564" y="3865790"/>
            <a:ext cx="1527232" cy="738664"/>
          </a:xfrm>
          <a:prstGeom prst="rect">
            <a:avLst/>
          </a:prstGeom>
          <a:noFill/>
        </p:spPr>
        <p:txBody>
          <a:bodyPr wrap="square" rtlCol="0">
            <a:spAutoFit/>
          </a:bodyPr>
          <a:lstStyle/>
          <a:p>
            <a:r>
              <a:rPr lang="en-US" sz="4200" dirty="0">
                <a:solidFill>
                  <a:schemeClr val="bg1"/>
                </a:solidFill>
                <a:latin typeface="Bahnschrift Light" panose="020B0502040204020203" pitchFamily="34" charset="0"/>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338762" y="3865790"/>
            <a:ext cx="3061607" cy="738664"/>
          </a:xfrm>
          <a:prstGeom prst="rect">
            <a:avLst/>
          </a:prstGeom>
          <a:noFill/>
        </p:spPr>
        <p:txBody>
          <a:bodyPr wrap="square" rtlCol="0">
            <a:spAutoFit/>
          </a:bodyPr>
          <a:lstStyle/>
          <a:p>
            <a:pPr algn="ctr"/>
            <a:r>
              <a:rPr lang="en-US" sz="4200" dirty="0">
                <a:solidFill>
                  <a:schemeClr val="bg1"/>
                </a:solidFill>
                <a:latin typeface="Bahnschrift Light" panose="020B0502040204020203" pitchFamily="34" charset="0"/>
              </a:rPr>
              <a:t>Preparation</a:t>
            </a:r>
          </a:p>
        </p:txBody>
      </p:sp>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extLst>
                  <p:ext uri="{D42A27DB-BD31-4B8C-83A1-F6EECF244321}">
                    <p14:modId xmlns:p14="http://schemas.microsoft.com/office/powerpoint/2010/main" val="2023279355"/>
                  </p:ext>
                </p:extLst>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5"/>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7"/>
              <a:stretch>
                <a:fillRect/>
              </a:stretch>
            </p:blipFill>
            <p:spPr>
              <a:xfrm>
                <a:off x="12596980" y="1219098"/>
                <a:ext cx="3895033" cy="2190956"/>
              </a:xfrm>
              <a:prstGeom prst="rect">
                <a:avLst/>
              </a:prstGeom>
            </p:spPr>
          </p:pic>
        </mc:Fallback>
      </mc:AlternateContent>
    </p:spTree>
    <p:extLst>
      <p:ext uri="{BB962C8B-B14F-4D97-AF65-F5344CB8AC3E}">
        <p14:creationId xmlns:p14="http://schemas.microsoft.com/office/powerpoint/2010/main" val="230055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E246E7EA-A2D5-4D7A-8F03-C712B7BC68CC}"/>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841" y="1133492"/>
            <a:ext cx="1702255" cy="1702255"/>
          </a:xfrm>
          <a:prstGeom prst="rect">
            <a:avLst/>
          </a:prstGeom>
        </p:spPr>
      </p:pic>
      <p:pic>
        <p:nvPicPr>
          <p:cNvPr id="3" name="Picture 2" descr="A close up of a map&#10;&#10;Description automatically generated">
            <a:extLst>
              <a:ext uri="{FF2B5EF4-FFF2-40B4-BE49-F238E27FC236}">
                <a16:creationId xmlns:a16="http://schemas.microsoft.com/office/drawing/2014/main" id="{F54AFEBF-4AE6-472F-9A53-E3C3EA79D1BF}"/>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413212" y="2305879"/>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F64666CB-7EB6-4481-9D22-9A3D24E8FE91}"/>
              </a:ext>
            </a:extLst>
          </p:cNvPr>
          <p:cNvSpPr txBox="1"/>
          <p:nvPr/>
        </p:nvSpPr>
        <p:spPr>
          <a:xfrm>
            <a:off x="6488538" y="3901963"/>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p:sp>
        <p:nvSpPr>
          <p:cNvPr id="11" name="TextBox 10">
            <a:extLst>
              <a:ext uri="{FF2B5EF4-FFF2-40B4-BE49-F238E27FC236}">
                <a16:creationId xmlns:a16="http://schemas.microsoft.com/office/drawing/2014/main" id="{CA93C803-AA1C-4BF0-BBC7-494E439EED20}"/>
              </a:ext>
            </a:extLst>
          </p:cNvPr>
          <p:cNvSpPr txBox="1"/>
          <p:nvPr/>
        </p:nvSpPr>
        <p:spPr>
          <a:xfrm>
            <a:off x="6488538" y="2674178"/>
            <a:ext cx="1527232"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Data</a:t>
            </a:r>
          </a:p>
        </p:txBody>
      </p:sp>
      <p:sp>
        <p:nvSpPr>
          <p:cNvPr id="12" name="TextBox 11">
            <a:extLst>
              <a:ext uri="{FF2B5EF4-FFF2-40B4-BE49-F238E27FC236}">
                <a16:creationId xmlns:a16="http://schemas.microsoft.com/office/drawing/2014/main" id="{E237CEE0-E2D0-44A6-B14F-254BEFD9AC10}"/>
              </a:ext>
            </a:extLst>
          </p:cNvPr>
          <p:cNvSpPr txBox="1"/>
          <p:nvPr/>
        </p:nvSpPr>
        <p:spPr>
          <a:xfrm>
            <a:off x="6479846" y="3258953"/>
            <a:ext cx="2494421"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Preparation</a:t>
            </a:r>
          </a:p>
        </p:txBody>
      </p:sp>
    </p:spTree>
    <p:extLst>
      <p:ext uri="{BB962C8B-B14F-4D97-AF65-F5344CB8AC3E}">
        <p14:creationId xmlns:p14="http://schemas.microsoft.com/office/powerpoint/2010/main" val="3533421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4328835" y="3685118"/>
            <a:ext cx="152723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736531" y="3685118"/>
            <a:ext cx="2331585"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4617656" y="4355356"/>
            <a:ext cx="3061607"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7688" y="1060839"/>
            <a:ext cx="2756624" cy="2756624"/>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76C797E1-A962-4A87-82C4-DA55CBB995C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4582727" y="1649066"/>
            <a:ext cx="4299840" cy="2774716"/>
          </a:xfrm>
          <a:prstGeom prst="rect">
            <a:avLst/>
          </a:prstGeom>
          <a:ln>
            <a:solidFill>
              <a:schemeClr val="bg1"/>
            </a:solidFill>
          </a:ln>
        </p:spPr>
      </p:pic>
    </p:spTree>
    <p:extLst>
      <p:ext uri="{BB962C8B-B14F-4D97-AF65-F5344CB8AC3E}">
        <p14:creationId xmlns:p14="http://schemas.microsoft.com/office/powerpoint/2010/main" val="363084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1E05A7F8-682B-4065-8D31-60604AC9B5E1}"/>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6302125" y="2757950"/>
            <a:ext cx="15272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7201309" y="2757949"/>
            <a:ext cx="233158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6302125" y="3315055"/>
            <a:ext cx="2064977" cy="107721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301" y="1092000"/>
            <a:ext cx="1829289" cy="1614676"/>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76D8F586-E24E-464D-B1BA-A32C80A22A9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1804792" y="1496666"/>
            <a:ext cx="4299840" cy="2774716"/>
          </a:xfrm>
          <a:prstGeom prst="rect">
            <a:avLst/>
          </a:prstGeom>
          <a:ln>
            <a:solidFill>
              <a:schemeClr val="bg1"/>
            </a:solidFill>
          </a:ln>
        </p:spPr>
      </p:pic>
      <p:sp>
        <p:nvSpPr>
          <p:cNvPr id="6" name="TextBox 5">
            <a:extLst>
              <a:ext uri="{FF2B5EF4-FFF2-40B4-BE49-F238E27FC236}">
                <a16:creationId xmlns:a16="http://schemas.microsoft.com/office/drawing/2014/main" id="{A02503BA-0E7F-4EF6-9BCA-879FFC307AFB}"/>
              </a:ext>
            </a:extLst>
          </p:cNvPr>
          <p:cNvSpPr txBox="1"/>
          <p:nvPr/>
        </p:nvSpPr>
        <p:spPr>
          <a:xfrm>
            <a:off x="4597945" y="4631069"/>
            <a:ext cx="3408359"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The dataset was very clean and had lots of information that can be used for different types of analysis</a:t>
            </a:r>
          </a:p>
        </p:txBody>
      </p:sp>
    </p:spTree>
    <p:extLst>
      <p:ext uri="{BB962C8B-B14F-4D97-AF65-F5344CB8AC3E}">
        <p14:creationId xmlns:p14="http://schemas.microsoft.com/office/powerpoint/2010/main" val="342096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671237-B7EA-42C4-9D34-18A1D5B09DAC}"/>
              </a:ext>
            </a:extLst>
          </p:cNvPr>
          <p:cNvGrpSpPr/>
          <p:nvPr/>
        </p:nvGrpSpPr>
        <p:grpSpPr>
          <a:xfrm>
            <a:off x="867497" y="483621"/>
            <a:ext cx="5890758" cy="5890758"/>
            <a:chOff x="3075120"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75120"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5093224" y="4998906"/>
              <a:ext cx="233158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200" dirty="0">
                  <a:solidFill>
                    <a:prstClr val="white"/>
                  </a:solidFill>
                  <a:latin typeface="Bahnschrift Light" panose="020B0502040204020203" pitchFamily="34" charset="0"/>
                </a:rPr>
                <a:t>CODING</a:t>
              </a:r>
              <a:endPar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endParaRPr>
            </a:p>
          </p:txBody>
        </p:sp>
        <p:pic>
          <p:nvPicPr>
            <p:cNvPr id="20" name="Graphic 19" descr="Programmer">
              <a:extLst>
                <a:ext uri="{FF2B5EF4-FFF2-40B4-BE49-F238E27FC236}">
                  <a16:creationId xmlns:a16="http://schemas.microsoft.com/office/drawing/2014/main" id="{5B4D8C54-3E6E-4991-AD02-A036AF7269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8989" y="1266738"/>
              <a:ext cx="3834023" cy="3834023"/>
            </a:xfrm>
            <a:prstGeom prst="rect">
              <a:avLst/>
            </a:prstGeom>
          </p:spPr>
        </p:pic>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8765379-2DA6-44E1-BA81-D25C91FD50E0}"/>
                  </a:ext>
                </a:extLst>
              </p:cNvPr>
              <p:cNvGraphicFramePr>
                <a:graphicFrameLocks noChangeAspect="1"/>
              </p:cNvGraphicFramePr>
              <p:nvPr>
                <p:extLst>
                  <p:ext uri="{D42A27DB-BD31-4B8C-83A1-F6EECF244321}">
                    <p14:modId xmlns:p14="http://schemas.microsoft.com/office/powerpoint/2010/main" val="3120544054"/>
                  </p:ext>
                </p:extLst>
              </p:nvPr>
            </p:nvGraphicFramePr>
            <p:xfrm>
              <a:off x="6989189" y="2095856"/>
              <a:ext cx="2409781" cy="2409781"/>
            </p:xfrm>
            <a:graphic>
              <a:graphicData uri="http://schemas.microsoft.com/office/powerpoint/2016/slidezoom">
                <pslz:sldZm>
                  <pslz:sldZmObj sldId="264" cId="1738319845">
                    <pslz:zmPr id="{828A36DB-06AB-4429-B6F6-7A3908E6DD6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09781" cy="2409781"/>
                        </a:xfrm>
                        <a:prstGeom prst="rect">
                          <a:avLst/>
                        </a:prstGeom>
                      </p166:spPr>
                    </pslz:zmPr>
                  </pslz:sldZmObj>
                </pslz:sldZm>
              </a:graphicData>
            </a:graphic>
          </p:graphicFrame>
        </mc:Choice>
        <mc:Fallback xmlns="">
          <p:pic>
            <p:nvPicPr>
              <p:cNvPr id="11" name="Slide Zoom 10">
                <a:hlinkClick r:id="rId5" action="ppaction://hlinksldjump"/>
                <a:extLst>
                  <a:ext uri="{FF2B5EF4-FFF2-40B4-BE49-F238E27FC236}">
                    <a16:creationId xmlns:a16="http://schemas.microsoft.com/office/drawing/2014/main" id="{98765379-2DA6-44E1-BA81-D25C91FD50E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989189" y="2095856"/>
                <a:ext cx="2409781" cy="240978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2C15F86-82E7-4EA7-A6AC-4AF57A47D253}"/>
                  </a:ext>
                </a:extLst>
              </p:cNvPr>
              <p:cNvGraphicFramePr>
                <a:graphicFrameLocks noChangeAspect="1"/>
              </p:cNvGraphicFramePr>
              <p:nvPr>
                <p:extLst>
                  <p:ext uri="{D42A27DB-BD31-4B8C-83A1-F6EECF244321}">
                    <p14:modId xmlns:p14="http://schemas.microsoft.com/office/powerpoint/2010/main" val="478144134"/>
                  </p:ext>
                </p:extLst>
              </p:nvPr>
            </p:nvGraphicFramePr>
            <p:xfrm>
              <a:off x="9629904" y="2436500"/>
              <a:ext cx="1694599" cy="1728491"/>
            </p:xfrm>
            <a:graphic>
              <a:graphicData uri="http://schemas.microsoft.com/office/powerpoint/2016/slidezoom">
                <pslz:sldZm>
                  <pslz:sldZmObj sldId="266" cId="3513741818">
                    <pslz:zmPr id="{541540F1-A3B1-4860-B5CA-CCCCE9DA8042}"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694599" cy="1728491"/>
                        </a:xfrm>
                        <a:prstGeom prst="rect">
                          <a:avLst/>
                        </a:prstGeom>
                        <a:ln w="3175">
                          <a:solidFill>
                            <a:prstClr val="ltGray"/>
                          </a:solidFill>
                        </a:ln>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12C15F86-82E7-4EA7-A6AC-4AF57A47D25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629904" y="2436500"/>
                <a:ext cx="1694599" cy="1728491"/>
              </a:xfrm>
              <a:prstGeom prst="rect">
                <a:avLst/>
              </a:prstGeom>
              <a:ln w="3175">
                <a:solidFill>
                  <a:prstClr val="ltGray"/>
                </a:solidFill>
              </a:ln>
            </p:spPr>
          </p:pic>
        </mc:Fallback>
      </mc:AlternateContent>
    </p:spTree>
    <p:extLst>
      <p:ext uri="{BB962C8B-B14F-4D97-AF65-F5344CB8AC3E}">
        <p14:creationId xmlns:p14="http://schemas.microsoft.com/office/powerpoint/2010/main" val="387913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4558937" cy="2839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Why?</a:t>
            </a:r>
            <a:r>
              <a:rPr lang="en-US" b="1" u="heavy" dirty="0">
                <a:solidFill>
                  <a:schemeClr val="bg1"/>
                </a:solidFill>
                <a:latin typeface="Bahnschrift Light" panose="020B0502040204020203" pitchFamily="34" charset="0"/>
              </a:rPr>
              <a:t>	</a:t>
            </a:r>
          </a:p>
          <a:p>
            <a:endParaRPr lang="en-US" sz="2400" b="1" dirty="0">
              <a:solidFill>
                <a:schemeClr val="bg1"/>
              </a:solidFill>
              <a:latin typeface="Bahnschrift Light" panose="020B0502040204020203" pitchFamily="34" charset="0"/>
            </a:endParaRPr>
          </a:p>
          <a:p>
            <a:r>
              <a:rPr lang="en-US" sz="2400" dirty="0">
                <a:solidFill>
                  <a:schemeClr val="bg1"/>
                </a:solidFill>
                <a:latin typeface="Bahnschrift Light" panose="020B0502040204020203" pitchFamily="34" charset="0"/>
              </a:rPr>
              <a:t>The project exploited DC.js</a:t>
            </a:r>
          </a:p>
          <a:p>
            <a:r>
              <a:rPr lang="en-US" sz="2400" dirty="0">
                <a:solidFill>
                  <a:schemeClr val="bg1"/>
                </a:solidFill>
                <a:latin typeface="Bahnschrift Light" panose="020B0502040204020203" pitchFamily="34" charset="0"/>
              </a:rPr>
              <a:t>Library of </a:t>
            </a:r>
            <a:r>
              <a:rPr lang="en-US" sz="2400" dirty="0" err="1">
                <a:solidFill>
                  <a:schemeClr val="bg1"/>
                </a:solidFill>
                <a:latin typeface="Bahnschrift Light" panose="020B0502040204020203" pitchFamily="34" charset="0"/>
              </a:rPr>
              <a:t>Javascript</a:t>
            </a:r>
            <a:r>
              <a:rPr lang="en-US" sz="2400" dirty="0">
                <a:solidFill>
                  <a:schemeClr val="bg1"/>
                </a:solidFill>
                <a:latin typeface="Bahnschrift Light" panose="020B0502040204020203" pitchFamily="34" charset="0"/>
              </a:rPr>
              <a:t> for its</a:t>
            </a:r>
          </a:p>
          <a:p>
            <a:r>
              <a:rPr lang="en-US" sz="2400" dirty="0">
                <a:solidFill>
                  <a:schemeClr val="bg1"/>
                </a:solidFill>
                <a:latin typeface="Bahnschrift Light" panose="020B0502040204020203" pitchFamily="34" charset="0"/>
              </a:rPr>
              <a:t>ability to work efficiently with large dimensional dataset and its native support of  </a:t>
            </a:r>
            <a:r>
              <a:rPr lang="en-US" sz="2400" dirty="0" err="1">
                <a:solidFill>
                  <a:schemeClr val="bg1"/>
                </a:solidFill>
                <a:latin typeface="Bahnschrift Light" panose="020B0502040204020203" pitchFamily="34" charset="0"/>
              </a:rPr>
              <a:t>Crossilter</a:t>
            </a:r>
            <a:r>
              <a:rPr lang="en-US" sz="2400" dirty="0">
                <a:solidFill>
                  <a:schemeClr val="bg1"/>
                </a:solidFill>
                <a:latin typeface="Bahnschrift Light" panose="020B0502040204020203" pitchFamily="34" charset="0"/>
              </a:rPr>
              <a:t>.</a:t>
            </a:r>
          </a:p>
          <a:p>
            <a:endParaRPr lang="en-US" sz="2400" b="1" dirty="0">
              <a:solidFill>
                <a:schemeClr val="bg1"/>
              </a:solidFill>
              <a:latin typeface="Bahnschrift Light" panose="020B0502040204020203" pitchFamily="34" charset="0"/>
            </a:endParaRPr>
          </a:p>
        </p:txBody>
      </p:sp>
      <p:pic>
        <p:nvPicPr>
          <p:cNvPr id="2" name="dc.js - Dimensional Charting Javascript Library - Google Chrome 2020-04-26 16-42-22">
            <a:hlinkClick r:id="" action="ppaction://media"/>
            <a:extLst>
              <a:ext uri="{FF2B5EF4-FFF2-40B4-BE49-F238E27FC236}">
                <a16:creationId xmlns:a16="http://schemas.microsoft.com/office/drawing/2014/main" id="{3A38566F-3976-4CE0-ADFF-2E05E7DE44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006" t="17410" r="21653" b="8308"/>
          <a:stretch/>
        </p:blipFill>
        <p:spPr>
          <a:xfrm>
            <a:off x="5052291" y="1116775"/>
            <a:ext cx="5828145" cy="4065939"/>
          </a:xfrm>
          <a:prstGeom prst="rect">
            <a:avLst/>
          </a:prstGeom>
        </p:spPr>
      </p:pic>
    </p:spTree>
    <p:extLst>
      <p:ext uri="{BB962C8B-B14F-4D97-AF65-F5344CB8AC3E}">
        <p14:creationId xmlns:p14="http://schemas.microsoft.com/office/powerpoint/2010/main" val="173831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633449"/>
            <a:ext cx="8412480"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Pros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Great data visualization.</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Performs graphical filtering.</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Fast creation of charts and dashboards.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Creation of highly interactive dashboards.</a:t>
            </a:r>
          </a:p>
          <a:p>
            <a:endParaRPr lang="en-US" sz="3400" dirty="0">
              <a:solidFill>
                <a:schemeClr val="bg1"/>
              </a:solidFill>
              <a:latin typeface="Bahnschrift Light" panose="020B0502040204020203" pitchFamily="34" charset="0"/>
            </a:endParaRP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
        <p:nvSpPr>
          <p:cNvPr id="4" name="Title 1">
            <a:extLst>
              <a:ext uri="{FF2B5EF4-FFF2-40B4-BE49-F238E27FC236}">
                <a16:creationId xmlns:a16="http://schemas.microsoft.com/office/drawing/2014/main" id="{7F0B10A3-B8FA-435E-A80F-23ADC8AB351F}"/>
              </a:ext>
            </a:extLst>
          </p:cNvPr>
          <p:cNvSpPr txBox="1">
            <a:spLocks/>
          </p:cNvSpPr>
          <p:nvPr/>
        </p:nvSpPr>
        <p:spPr>
          <a:xfrm>
            <a:off x="352696" y="3568237"/>
            <a:ext cx="9559929"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Cons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Extremely buggy.</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Lots of workarounds even for the simplest tasks.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Many conflicting solutions.</a:t>
            </a: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51374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8F31984-A5FB-4045-91D1-30948C097783}"/>
              </a:ext>
            </a:extLst>
          </p:cNvPr>
          <p:cNvCxnSpPr>
            <a:cxnSpLocks/>
          </p:cNvCxnSpPr>
          <p:nvPr/>
        </p:nvCxnSpPr>
        <p:spPr>
          <a:xfrm flipV="1">
            <a:off x="6069643" y="1705970"/>
            <a:ext cx="1054488" cy="44964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811009-B2BE-481C-AFA5-EDB2E0EB14A5}"/>
              </a:ext>
            </a:extLst>
          </p:cNvPr>
          <p:cNvCxnSpPr>
            <a:cxnSpLocks/>
          </p:cNvCxnSpPr>
          <p:nvPr/>
        </p:nvCxnSpPr>
        <p:spPr>
          <a:xfrm>
            <a:off x="9055718" y="2294647"/>
            <a:ext cx="292998" cy="56201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4C526C02-4665-48C1-B9F7-C4D69B3AA0E7}"/>
                  </a:ext>
                </a:extLst>
              </p:cNvPr>
              <p:cNvGraphicFramePr>
                <a:graphicFrameLocks noChangeAspect="1"/>
              </p:cNvGraphicFramePr>
              <p:nvPr>
                <p:extLst>
                  <p:ext uri="{D42A27DB-BD31-4B8C-83A1-F6EECF244321}">
                    <p14:modId xmlns:p14="http://schemas.microsoft.com/office/powerpoint/2010/main" val="2582684284"/>
                  </p:ext>
                </p:extLst>
              </p:nvPr>
            </p:nvGraphicFramePr>
            <p:xfrm>
              <a:off x="7124130" y="648658"/>
              <a:ext cx="2132295" cy="2132295"/>
            </p:xfrm>
            <a:graphic>
              <a:graphicData uri="http://schemas.microsoft.com/office/powerpoint/2016/slidezoom">
                <pslz:sldZm>
                  <pslz:sldZmObj sldId="270" cId="593335494">
                    <pslz:zmPr id="{7CCCE9A5-A24D-4F88-9D5B-B9C18B0DC3FF}"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5" cy="2132295"/>
                        </a:xfrm>
                        <a:prstGeom prst="rect">
                          <a:avLst/>
                        </a:prstGeom>
                      </p166:spPr>
                    </pslz:zmPr>
                  </pslz:sldZmObj>
                </pslz:sldZm>
              </a:graphicData>
            </a:graphic>
          </p:graphicFrame>
        </mc:Choice>
        <mc:Fallback xmlns="">
          <p:pic>
            <p:nvPicPr>
              <p:cNvPr id="32" name="Slide Zoom 31">
                <a:hlinkClick r:id="rId6" action="ppaction://hlinksldjump"/>
                <a:extLst>
                  <a:ext uri="{FF2B5EF4-FFF2-40B4-BE49-F238E27FC236}">
                    <a16:creationId xmlns:a16="http://schemas.microsoft.com/office/drawing/2014/main" id="{4C526C02-4665-48C1-B9F7-C4D69B3AA0E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124130" y="648658"/>
                <a:ext cx="2132295" cy="213229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A8D29168-3FA7-4CCF-98A6-44CDD0AC77DB}"/>
                  </a:ext>
                </a:extLst>
              </p:cNvPr>
              <p:cNvGraphicFramePr>
                <a:graphicFrameLocks noChangeAspect="1"/>
              </p:cNvGraphicFramePr>
              <p:nvPr>
                <p:extLst>
                  <p:ext uri="{D42A27DB-BD31-4B8C-83A1-F6EECF244321}">
                    <p14:modId xmlns:p14="http://schemas.microsoft.com/office/powerpoint/2010/main" val="781928391"/>
                  </p:ext>
                </p:extLst>
              </p:nvPr>
            </p:nvGraphicFramePr>
            <p:xfrm>
              <a:off x="9055718" y="2503129"/>
              <a:ext cx="2132294" cy="2132294"/>
            </p:xfrm>
            <a:graphic>
              <a:graphicData uri="http://schemas.microsoft.com/office/powerpoint/2016/slidezoom">
                <pslz:sldZm>
                  <pslz:sldZmObj sldId="271" cId="3580221482">
                    <pslz:zmPr id="{B2CD9E65-88EA-43B4-8C74-C7E86C4C93F4}"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4" cy="2132294"/>
                        </a:xfrm>
                        <a:prstGeom prst="rect">
                          <a:avLst/>
                        </a:prstGeom>
                        <a:ln w="3175">
                          <a:solidFill>
                            <a:prstClr val="ltGray"/>
                          </a:solidFill>
                        </a:ln>
                      </p166:spPr>
                    </pslz:zmPr>
                  </pslz:sldZmObj>
                </pslz:sldZm>
              </a:graphicData>
            </a:graphic>
          </p:graphicFrame>
        </mc:Choice>
        <mc:Fallback xmlns="">
          <p:pic>
            <p:nvPicPr>
              <p:cNvPr id="34" name="Slide Zoom 33">
                <a:hlinkClick r:id="rId8" action="ppaction://hlinksldjump"/>
                <a:extLst>
                  <a:ext uri="{FF2B5EF4-FFF2-40B4-BE49-F238E27FC236}">
                    <a16:creationId xmlns:a16="http://schemas.microsoft.com/office/drawing/2014/main" id="{A8D29168-3FA7-4CCF-98A6-44CDD0AC77DB}"/>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055718" y="2503129"/>
                <a:ext cx="2132294" cy="2132294"/>
              </a:xfrm>
              <a:prstGeom prst="rect">
                <a:avLst/>
              </a:prstGeom>
              <a:ln w="3175">
                <a:solidFill>
                  <a:prstClr val="ltGray"/>
                </a:solidFill>
              </a:ln>
            </p:spPr>
          </p:pic>
        </mc:Fallback>
      </mc:AlternateContent>
      <p:grpSp>
        <p:nvGrpSpPr>
          <p:cNvPr id="2" name="Group 1">
            <a:extLst>
              <a:ext uri="{FF2B5EF4-FFF2-40B4-BE49-F238E27FC236}">
                <a16:creationId xmlns:a16="http://schemas.microsoft.com/office/drawing/2014/main" id="{762082BC-F06E-4C23-9304-534C05B04AE1}"/>
              </a:ext>
            </a:extLst>
          </p:cNvPr>
          <p:cNvGrpSpPr/>
          <p:nvPr/>
        </p:nvGrpSpPr>
        <p:grpSpPr>
          <a:xfrm>
            <a:off x="322545" y="138893"/>
            <a:ext cx="5890758" cy="5890758"/>
            <a:chOff x="322545" y="138893"/>
            <a:chExt cx="5890758" cy="5890758"/>
          </a:xfrm>
        </p:grpSpPr>
        <p:grpSp>
          <p:nvGrpSpPr>
            <p:cNvPr id="5" name="Group 4">
              <a:extLst>
                <a:ext uri="{FF2B5EF4-FFF2-40B4-BE49-F238E27FC236}">
                  <a16:creationId xmlns:a16="http://schemas.microsoft.com/office/drawing/2014/main" id="{285FA90C-9C71-4524-9EE0-5754A5601D60}"/>
                </a:ext>
              </a:extLst>
            </p:cNvPr>
            <p:cNvGrpSpPr/>
            <p:nvPr/>
          </p:nvGrpSpPr>
          <p:grpSpPr>
            <a:xfrm>
              <a:off x="322545" y="138893"/>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Graphic 3" descr="Presentation with bar chart">
                <a:extLst>
                  <a:ext uri="{FF2B5EF4-FFF2-40B4-BE49-F238E27FC236}">
                    <a16:creationId xmlns:a16="http://schemas.microsoft.com/office/drawing/2014/main" id="{DE8CF4FC-15D8-486E-A2D8-6566BD2CD1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48111" y="1481111"/>
                <a:ext cx="3895779" cy="3895779"/>
              </a:xfrm>
              <a:prstGeom prst="rect">
                <a:avLst/>
              </a:prstGeom>
            </p:spPr>
          </p:pic>
        </p:grpSp>
        <p:sp>
          <p:nvSpPr>
            <p:cNvPr id="9" name="TextBox 8">
              <a:extLst>
                <a:ext uri="{FF2B5EF4-FFF2-40B4-BE49-F238E27FC236}">
                  <a16:creationId xmlns:a16="http://schemas.microsoft.com/office/drawing/2014/main" id="{23D1FD1E-C023-4D45-9C58-21BA48831A47}"/>
                </a:ext>
              </a:extLst>
            </p:cNvPr>
            <p:cNvSpPr txBox="1"/>
            <p:nvPr/>
          </p:nvSpPr>
          <p:spPr>
            <a:xfrm>
              <a:off x="1737120" y="4792242"/>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Analysis</a:t>
              </a:r>
            </a:p>
          </p:txBody>
        </p:sp>
      </p:grpSp>
    </p:spTree>
    <p:extLst>
      <p:ext uri="{BB962C8B-B14F-4D97-AF65-F5344CB8AC3E}">
        <p14:creationId xmlns:p14="http://schemas.microsoft.com/office/powerpoint/2010/main" val="3772887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231</Words>
  <Application>Microsoft Office PowerPoint</Application>
  <PresentationFormat>Widescreen</PresentationFormat>
  <Paragraphs>39</Paragraphs>
  <Slides>11</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Bahnschrift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Aydin Jalilov</dc:creator>
  <cp:lastModifiedBy>Aydin Jalilov</cp:lastModifiedBy>
  <cp:revision>36</cp:revision>
  <dcterms:created xsi:type="dcterms:W3CDTF">2020-04-23T19:58:03Z</dcterms:created>
  <dcterms:modified xsi:type="dcterms:W3CDTF">2020-04-27T02:11:38Z</dcterms:modified>
</cp:coreProperties>
</file>